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485" r:id="rId3"/>
    <p:sldId id="525" r:id="rId4"/>
    <p:sldId id="507" r:id="rId5"/>
    <p:sldId id="519" r:id="rId6"/>
    <p:sldId id="508" r:id="rId7"/>
    <p:sldId id="509" r:id="rId8"/>
    <p:sldId id="520" r:id="rId9"/>
    <p:sldId id="521" r:id="rId10"/>
    <p:sldId id="511" r:id="rId11"/>
    <p:sldId id="518" r:id="rId12"/>
    <p:sldId id="517" r:id="rId13"/>
    <p:sldId id="522" r:id="rId14"/>
    <p:sldId id="513" r:id="rId15"/>
    <p:sldId id="514" r:id="rId16"/>
    <p:sldId id="523" r:id="rId17"/>
    <p:sldId id="515" r:id="rId18"/>
    <p:sldId id="52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71" autoAdjust="0"/>
    <p:restoredTop sz="78571" autoAdjust="0"/>
  </p:normalViewPr>
  <p:slideViewPr>
    <p:cSldViewPr snapToGrid="0">
      <p:cViewPr varScale="1">
        <p:scale>
          <a:sx n="102" d="100"/>
          <a:sy n="102" d="100"/>
        </p:scale>
        <p:origin x="120" y="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1" d="100"/>
          <a:sy n="101" d="100"/>
        </p:scale>
        <p:origin x="2730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3DC-F47E-A14E-81EE-8EC359A26D87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FE70F-5FE1-3042-9DE0-9BC0D4CAC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292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D17BE-16E9-F442-A8B5-DDC76CC65E6C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46108-94FA-CA4E-AEAB-F4C660386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016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46108-94FA-CA4E-AEAB-F4C6603869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78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46108-94FA-CA4E-AEAB-F4C6603869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32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46108-94FA-CA4E-AEAB-F4C6603869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696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NMHC is VOC parameters without ECH4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46108-94FA-CA4E-AEAB-F4C6603869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32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46108-94FA-CA4E-AEAB-F4C6603869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32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46108-94FA-CA4E-AEAB-F4C6603869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97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46108-94FA-CA4E-AEAB-F4C6603869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32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46108-94FA-CA4E-AEAB-F4C6603869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90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46108-94FA-CA4E-AEAB-F4C6603869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32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Correlation analysis map</a:t>
            </a:r>
            <a:r>
              <a:rPr lang="en-US" baseline="0" dirty="0" smtClean="0"/>
              <a:t> for O3.  Bars show number of sites correlated at R2&gt;=0.8, average concentration within 10%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46108-94FA-CA4E-AEAB-F4C6603869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35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Correlation analysis map</a:t>
            </a:r>
            <a:r>
              <a:rPr lang="en-US" baseline="0" dirty="0" smtClean="0"/>
              <a:t> for NO2.  Bars show number of sites correlated at R2&gt;=0.8, average concentration within 13%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46108-94FA-CA4E-AEAB-F4C6603869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32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Correlation map</a:t>
            </a:r>
            <a:r>
              <a:rPr lang="en-US" baseline="0" dirty="0" smtClean="0"/>
              <a:t> for PM2.5.  Bars show number of sites correlated at R2&gt;=0.8, average concentration within 10%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46108-94FA-CA4E-AEAB-F4C6603869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32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Correlation map</a:t>
            </a:r>
            <a:r>
              <a:rPr lang="en-US" baseline="0" dirty="0" smtClean="0"/>
              <a:t> for multiple parameters.  Bars show number of sites correlated at R2&gt;=0.8,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46108-94FA-CA4E-AEAB-F4C6603869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609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46108-94FA-CA4E-AEAB-F4C6603869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03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Recent O&amp;G well layer from WOGCC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46108-94FA-CA4E-AEAB-F4C6603869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32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Possible addition</a:t>
            </a:r>
            <a:r>
              <a:rPr lang="en-US" baseline="0" dirty="0" smtClean="0"/>
              <a:t> of monitor on W. side of McClure pass. </a:t>
            </a:r>
            <a:r>
              <a:rPr lang="en-US" dirty="0" smtClean="0"/>
              <a:t>Note that basin 21 has eight O3</a:t>
            </a:r>
            <a:r>
              <a:rPr lang="en-US" baseline="0" dirty="0" smtClean="0"/>
              <a:t> monitors and basin 27 has one O3 monitor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46108-94FA-CA4E-AEAB-F4C6603869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32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97F4-7852-4D0D-9509-98E826C1A77D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Preliminary Work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B5744-D7DE-49BD-8C35-8268946A0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85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9159" y="153916"/>
            <a:ext cx="8256191" cy="10863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07764-7B32-4B4B-8A05-0414632F8E71}" type="datetime1">
              <a:rPr lang="en-US" smtClean="0"/>
              <a:t>5/10/2017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Preliminary Work Plan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B5744-D7DE-49BD-8C35-8268946A0DC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489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2717" y="1902002"/>
            <a:ext cx="3245377" cy="386743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7A3DD-3222-4BBA-AE2B-52DDF2F7592B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Preliminary Work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B5744-D7DE-49BD-8C35-8268946A0DC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84137" y="142033"/>
            <a:ext cx="3245377" cy="150970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Footer Placeholder 5"/>
          <p:cNvSpPr txBox="1">
            <a:spLocks/>
          </p:cNvSpPr>
          <p:nvPr userDrawn="1"/>
        </p:nvSpPr>
        <p:spPr>
          <a:xfrm>
            <a:off x="186654" y="6440705"/>
            <a:ext cx="3428999" cy="273844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WAQS Monitoring Network Assessment, October 27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31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4E2A-4675-4E06-8D8E-AC144CA0E627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Preliminary Work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B5744-D7DE-49BD-8C35-8268946A0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04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6A014-C0C4-49B5-841F-29F22D645104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BF1E0-33F4-4CB8-875F-3D1B031C3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02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0E047-B2C9-4509-91C6-D79A1B24A654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Preliminary Work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B5744-D7DE-49BD-8C35-8268946A0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3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3" r:id="rId3"/>
    <p:sldLayoutId id="2147483662" r:id="rId4"/>
    <p:sldLayoutId id="2147483667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vibe.cira.colostate.edu/wiki/wiki/9158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WAQS Monitoring Network Assessment 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097649"/>
            <a:ext cx="6858000" cy="173278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IWDW-WAQS Governing Board</a:t>
            </a:r>
          </a:p>
          <a:p>
            <a:r>
              <a:rPr lang="en-US" sz="2200" dirty="0" smtClean="0"/>
              <a:t>May 5, 2017</a:t>
            </a:r>
          </a:p>
        </p:txBody>
      </p:sp>
    </p:spTree>
    <p:extLst>
      <p:ext uri="{BB962C8B-B14F-4D97-AF65-F5344CB8AC3E}">
        <p14:creationId xmlns:p14="http://schemas.microsoft.com/office/powerpoint/2010/main" val="219375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2" y="0"/>
            <a:ext cx="9112976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BF1E0-33F4-4CB8-875F-3D1B031C3BCF}" type="slidenum">
              <a:rPr lang="en-US" smtClean="0"/>
              <a:t>10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124" y="1"/>
            <a:ext cx="4310118" cy="488462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WAQS Monitoring Network 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Assessment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3512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2" y="0"/>
            <a:ext cx="9112976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BF1E0-33F4-4CB8-875F-3D1B031C3BCF}" type="slidenum">
              <a:rPr lang="en-US" smtClean="0"/>
              <a:t>11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124" y="1"/>
            <a:ext cx="4310118" cy="488462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WAQS Monitoring Network 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Assessment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8490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2" y="0"/>
            <a:ext cx="9112976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BF1E0-33F4-4CB8-875F-3D1B031C3BCF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124" y="1"/>
            <a:ext cx="4310118" cy="488462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WAQS Monitoring Network 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Assessment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8490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BF1E0-33F4-4CB8-875F-3D1B031C3BCF}" type="slidenum">
              <a:rPr lang="en-US" smtClean="0"/>
              <a:t>13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124" y="1"/>
            <a:ext cx="4310118" cy="488462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WAQS Monitoring Network 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Assessment</a:t>
            </a:r>
            <a:endParaRPr lang="en-US" sz="1800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628650" y="765313"/>
            <a:ext cx="7886700" cy="571665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 dirty="0" smtClean="0"/>
              <a:t>Emissions Analysis</a:t>
            </a:r>
          </a:p>
          <a:p>
            <a:pPr marL="0" indent="0">
              <a:buNone/>
            </a:pPr>
            <a:r>
              <a:rPr lang="en-US" sz="2000" dirty="0" smtClean="0"/>
              <a:t>Goal: Corroborate area served and gap analysis, rank monitors by </a:t>
            </a:r>
            <a:r>
              <a:rPr lang="en-US" sz="2000" i="1" dirty="0" smtClean="0"/>
              <a:t>represented</a:t>
            </a:r>
            <a:r>
              <a:rPr lang="en-US" sz="2000" dirty="0" smtClean="0"/>
              <a:t> emissions magnitude</a:t>
            </a:r>
          </a:p>
          <a:p>
            <a:pPr marL="0" indent="0">
              <a:buNone/>
            </a:pPr>
            <a:r>
              <a:rPr lang="en-US" sz="2000" dirty="0" smtClean="0"/>
              <a:t>Method: Use WAQS 2011b v2 12km O&amp;G sector emissions; process VOC, NMHC, NOx, FP parameters</a:t>
            </a:r>
          </a:p>
          <a:p>
            <a:pPr marL="0" indent="0">
              <a:buNone/>
            </a:pPr>
            <a:r>
              <a:rPr lang="en-US" sz="2000" dirty="0"/>
              <a:t>Incorporates </a:t>
            </a:r>
            <a:r>
              <a:rPr lang="en-US" sz="2000" dirty="0" err="1"/>
              <a:t>airshed</a:t>
            </a:r>
            <a:r>
              <a:rPr lang="en-US" sz="2000" dirty="0"/>
              <a:t> and monitor spatial extent </a:t>
            </a:r>
            <a:r>
              <a:rPr lang="en-US" sz="2000" dirty="0" smtClean="0"/>
              <a:t>analysis; pairs VOC parameter with O3 monitor spatial extents, NOx with NO2 monitor spatial extents; </a:t>
            </a:r>
          </a:p>
          <a:p>
            <a:pPr marL="0" indent="0">
              <a:buNone/>
            </a:pPr>
            <a:r>
              <a:rPr lang="en-US" sz="2000" dirty="0" smtClean="0"/>
              <a:t>Ranks monitors by </a:t>
            </a:r>
            <a:r>
              <a:rPr lang="en-US" sz="2000" i="1" dirty="0" smtClean="0"/>
              <a:t>value</a:t>
            </a:r>
            <a:r>
              <a:rPr lang="en-US" sz="2000" dirty="0" smtClean="0"/>
              <a:t> in representing O&amp;G emission sectors (colored spatial extents)</a:t>
            </a:r>
          </a:p>
          <a:p>
            <a:pPr marL="0" indent="0">
              <a:buNone/>
            </a:pPr>
            <a:r>
              <a:rPr lang="en-US" sz="2000" dirty="0" smtClean="0"/>
              <a:t>Identifies monitors with little or no representation of O&amp;G emission sectors (cross hatched spatial extents)</a:t>
            </a:r>
            <a:endParaRPr lang="en-US" sz="2000" dirty="0"/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>Summary </a:t>
            </a:r>
          </a:p>
          <a:p>
            <a:r>
              <a:rPr lang="en-US" sz="2000" dirty="0" smtClean="0"/>
              <a:t>2011b v2 emissions </a:t>
            </a:r>
            <a:r>
              <a:rPr lang="en-US" sz="2000" dirty="0"/>
              <a:t>include Williston and Great </a:t>
            </a:r>
            <a:r>
              <a:rPr lang="en-US" sz="2000" dirty="0" smtClean="0"/>
              <a:t>Plains inventories;</a:t>
            </a:r>
          </a:p>
          <a:p>
            <a:r>
              <a:rPr lang="en-US" sz="2000" dirty="0" smtClean="0"/>
              <a:t>Corroborates recommendations from gap analysis identifying NO2 monitoring gaps in and downwind of DJ Basin;</a:t>
            </a:r>
          </a:p>
          <a:p>
            <a:r>
              <a:rPr lang="en-US" sz="2000" dirty="0" smtClean="0"/>
              <a:t>Highlights that there are no NO2 monitors in Colorado </a:t>
            </a:r>
            <a:r>
              <a:rPr lang="en-US" sz="2000" dirty="0"/>
              <a:t>east of </a:t>
            </a:r>
            <a:r>
              <a:rPr lang="en-US" sz="2000" dirty="0" smtClean="0"/>
              <a:t>the Continental Divide that </a:t>
            </a:r>
            <a:r>
              <a:rPr lang="en-US" sz="2000" dirty="0"/>
              <a:t>characterize O&amp;G </a:t>
            </a:r>
            <a:r>
              <a:rPr lang="en-US" sz="2000" dirty="0" smtClean="0"/>
              <a:t>emissions;</a:t>
            </a:r>
          </a:p>
          <a:p>
            <a:r>
              <a:rPr lang="en-US" sz="2000" dirty="0" smtClean="0"/>
              <a:t>Indicates high value monitors in O&amp;G development regions;</a:t>
            </a:r>
          </a:p>
          <a:p>
            <a:r>
              <a:rPr lang="en-US" sz="2000" dirty="0" smtClean="0"/>
              <a:t>Useful for MPE to identify monitors not influenced by O&amp;G emissions.</a:t>
            </a:r>
          </a:p>
        </p:txBody>
      </p:sp>
    </p:spTree>
    <p:extLst>
      <p:ext uri="{BB962C8B-B14F-4D97-AF65-F5344CB8AC3E}">
        <p14:creationId xmlns:p14="http://schemas.microsoft.com/office/powerpoint/2010/main" val="409121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issions NMH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" y="0"/>
            <a:ext cx="9112976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BF1E0-33F4-4CB8-875F-3D1B031C3BCF}" type="slidenum">
              <a:rPr lang="en-US" smtClean="0"/>
              <a:t>14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124" y="1"/>
            <a:ext cx="4310118" cy="488462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WAQS Monitoring Network 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Assessment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5400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missions NMHC exten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" y="0"/>
            <a:ext cx="9112976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BF1E0-33F4-4CB8-875F-3D1B031C3BCF}" type="slidenum">
              <a:rPr lang="en-US" smtClean="0"/>
              <a:t>15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124" y="1"/>
            <a:ext cx="4310118" cy="488462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WAQS Monitoring Network 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Assessment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5400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2" y="0"/>
            <a:ext cx="9112976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BF1E0-33F4-4CB8-875F-3D1B031C3BCF}" type="slidenum">
              <a:rPr lang="en-US" smtClean="0"/>
              <a:t>16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124" y="1"/>
            <a:ext cx="4310118" cy="488462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WAQS Monitoring Network 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Assessment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7809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issions NOx exten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" y="0"/>
            <a:ext cx="9112976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BF1E0-33F4-4CB8-875F-3D1B031C3BCF}" type="slidenum">
              <a:rPr lang="en-US" smtClean="0"/>
              <a:t>17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124" y="1"/>
            <a:ext cx="4310118" cy="488462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WAQS Monitoring Network 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Assessment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5400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BF1E0-33F4-4CB8-875F-3D1B031C3BCF}" type="slidenum">
              <a:rPr lang="en-US" smtClean="0"/>
              <a:t>18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124" y="1"/>
            <a:ext cx="4310118" cy="488462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WAQS Monitoring Network 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Assessment</a:t>
            </a:r>
            <a:endParaRPr lang="en-US" sz="1800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628650" y="765313"/>
            <a:ext cx="7886700" cy="57166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Additional Resources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WAQS Monitoring Network Assessment </a:t>
            </a:r>
            <a:r>
              <a:rPr lang="en-US" sz="2000" dirty="0" smtClean="0">
                <a:hlinkClick r:id="rId3"/>
              </a:rPr>
              <a:t>wiki</a:t>
            </a: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Monitors – maps and tabular data; identifies organizations, networks, input form Working Group agency reps.</a:t>
            </a:r>
          </a:p>
          <a:p>
            <a:r>
              <a:rPr lang="en-US" sz="2000" dirty="0" smtClean="0"/>
              <a:t>Current conditions (2015 annual averages, 2013-2015 DVs)</a:t>
            </a:r>
          </a:p>
          <a:p>
            <a:r>
              <a:rPr lang="en-US" sz="2000" dirty="0" smtClean="0"/>
              <a:t>Correlation analysis</a:t>
            </a:r>
          </a:p>
          <a:p>
            <a:r>
              <a:rPr lang="en-US" sz="2000" dirty="0" smtClean="0"/>
              <a:t>Representative area and </a:t>
            </a:r>
            <a:r>
              <a:rPr lang="en-US" sz="2000" dirty="0"/>
              <a:t>g</a:t>
            </a:r>
            <a:r>
              <a:rPr lang="en-US" sz="2000" dirty="0" smtClean="0"/>
              <a:t>ap analysis</a:t>
            </a:r>
          </a:p>
          <a:p>
            <a:r>
              <a:rPr lang="en-US" sz="2000" dirty="0" smtClean="0"/>
              <a:t>Emissions analysis</a:t>
            </a:r>
          </a:p>
          <a:p>
            <a:r>
              <a:rPr lang="en-US" sz="2000" dirty="0" smtClean="0"/>
              <a:t>2015 WAQS Monitoring Network Report - Draft</a:t>
            </a:r>
            <a:endParaRPr lang="en-US" sz="2000" dirty="0"/>
          </a:p>
          <a:p>
            <a:pPr marL="0" indent="0">
              <a:buNone/>
            </a:pPr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42842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B5744-D7DE-49BD-8C35-8268946A0DCA}" type="slidenum">
              <a:rPr lang="en-US" smtClean="0"/>
              <a:t>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976928"/>
            <a:ext cx="7886700" cy="5505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Outline  </a:t>
            </a:r>
            <a:r>
              <a:rPr lang="en-US" sz="2000" dirty="0" smtClean="0"/>
              <a:t>(from 2017 WAQS Monitoring Network Report -Draft)</a:t>
            </a:r>
            <a:endParaRPr lang="en-US" sz="2000" dirty="0"/>
          </a:p>
          <a:p>
            <a:pPr lvl="0"/>
            <a:r>
              <a:rPr lang="en-US" sz="1800" dirty="0"/>
              <a:t>Executive Summary</a:t>
            </a:r>
          </a:p>
          <a:p>
            <a:pPr lvl="0"/>
            <a:r>
              <a:rPr lang="en-US" sz="1800" b="1" dirty="0"/>
              <a:t>Objectives</a:t>
            </a:r>
          </a:p>
          <a:p>
            <a:pPr lvl="0"/>
            <a:r>
              <a:rPr lang="en-US" sz="1800" dirty="0"/>
              <a:t>Tasks</a:t>
            </a:r>
          </a:p>
          <a:p>
            <a:pPr lvl="0"/>
            <a:r>
              <a:rPr lang="en-US" sz="1800" dirty="0"/>
              <a:t>Agency Participation</a:t>
            </a:r>
          </a:p>
          <a:p>
            <a:pPr lvl="0"/>
            <a:r>
              <a:rPr lang="en-US" sz="1800" dirty="0"/>
              <a:t>Network Status</a:t>
            </a:r>
          </a:p>
          <a:p>
            <a:pPr lvl="0"/>
            <a:r>
              <a:rPr lang="en-US" sz="1800" dirty="0" err="1"/>
              <a:t>Airsheds</a:t>
            </a:r>
            <a:endParaRPr lang="en-US" sz="1800" dirty="0"/>
          </a:p>
          <a:p>
            <a:pPr lvl="0"/>
            <a:r>
              <a:rPr lang="en-US" sz="1800" b="1" i="1" dirty="0"/>
              <a:t>Correlation </a:t>
            </a:r>
            <a:r>
              <a:rPr lang="en-US" sz="1800" b="1" i="1" dirty="0" smtClean="0"/>
              <a:t>Analysis </a:t>
            </a:r>
            <a:r>
              <a:rPr lang="en-US" sz="1800" dirty="0" smtClean="0"/>
              <a:t>(monitor-to-monitor analysis)</a:t>
            </a:r>
            <a:endParaRPr lang="en-US" sz="1800" dirty="0"/>
          </a:p>
          <a:p>
            <a:pPr lvl="0"/>
            <a:r>
              <a:rPr lang="en-US" sz="1800" dirty="0"/>
              <a:t>Area Served </a:t>
            </a:r>
            <a:r>
              <a:rPr lang="en-US" sz="1800" dirty="0" smtClean="0"/>
              <a:t>Analysis (monitor spatial extents)</a:t>
            </a:r>
            <a:endParaRPr lang="en-US" sz="1800" dirty="0"/>
          </a:p>
          <a:p>
            <a:pPr lvl="0"/>
            <a:r>
              <a:rPr lang="en-US" sz="1800" b="1" i="1" dirty="0"/>
              <a:t>Gap Analysis</a:t>
            </a:r>
          </a:p>
          <a:p>
            <a:pPr lvl="0"/>
            <a:r>
              <a:rPr lang="en-US" sz="1800" b="1" i="1" dirty="0"/>
              <a:t>Emissions Analysis</a:t>
            </a:r>
          </a:p>
          <a:p>
            <a:pPr lvl="0"/>
            <a:r>
              <a:rPr lang="en-US" sz="1800" dirty="0"/>
              <a:t>Recommendations</a:t>
            </a:r>
          </a:p>
          <a:p>
            <a:pPr lvl="0"/>
            <a:r>
              <a:rPr lang="en-US" sz="1800" dirty="0"/>
              <a:t>Next Steps</a:t>
            </a:r>
          </a:p>
          <a:p>
            <a:pPr lvl="0"/>
            <a:r>
              <a:rPr lang="en-US" sz="1800" b="1" i="1" dirty="0"/>
              <a:t>Additional Resources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70124" y="1"/>
            <a:ext cx="4310118" cy="4884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mtClean="0">
                <a:solidFill>
                  <a:schemeClr val="bg1">
                    <a:lumMod val="75000"/>
                  </a:schemeClr>
                </a:solidFill>
              </a:rPr>
              <a:t>WAQS Monitoring Network Assessment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411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B5744-D7DE-49BD-8C35-8268946A0DCA}" type="slidenum">
              <a:rPr lang="en-US" smtClean="0"/>
              <a:t>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976928"/>
            <a:ext cx="7886700" cy="5505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Objectives</a:t>
            </a:r>
            <a:endParaRPr lang="en-US" sz="2000" b="1" dirty="0"/>
          </a:p>
          <a:p>
            <a:pPr lvl="0"/>
            <a:r>
              <a:rPr lang="en-US" sz="2000" dirty="0"/>
              <a:t>Provide adequate spatial coverage of study </a:t>
            </a:r>
            <a:r>
              <a:rPr lang="en-US" sz="2000" dirty="0" smtClean="0"/>
              <a:t>area;</a:t>
            </a:r>
            <a:endParaRPr lang="en-US" sz="2000" dirty="0"/>
          </a:p>
          <a:p>
            <a:pPr lvl="0"/>
            <a:r>
              <a:rPr lang="en-US" sz="2000" dirty="0" smtClean="0"/>
              <a:t>Monitor </a:t>
            </a:r>
            <a:r>
              <a:rPr lang="en-US" sz="2000" dirty="0"/>
              <a:t>locations downwind of existing or planned future oil and gas development </a:t>
            </a:r>
            <a:r>
              <a:rPr lang="en-US" sz="2000" dirty="0" smtClean="0"/>
              <a:t>areas;</a:t>
            </a:r>
            <a:endParaRPr lang="en-US" sz="2000" dirty="0"/>
          </a:p>
          <a:p>
            <a:pPr lvl="0"/>
            <a:r>
              <a:rPr lang="en-US" sz="2000" dirty="0"/>
              <a:t>Monitor Air Quality Related Values impacts on Class I and sensitive Class II </a:t>
            </a:r>
            <a:r>
              <a:rPr lang="en-US" sz="2000" dirty="0" smtClean="0"/>
              <a:t>areas;</a:t>
            </a:r>
            <a:endParaRPr lang="en-US" sz="2000" dirty="0"/>
          </a:p>
          <a:p>
            <a:pPr lvl="0"/>
            <a:r>
              <a:rPr lang="en-US" sz="2000" dirty="0"/>
              <a:t>Characterize background </a:t>
            </a:r>
            <a:r>
              <a:rPr lang="en-US" sz="2000" dirty="0" smtClean="0"/>
              <a:t>O3;</a:t>
            </a:r>
          </a:p>
          <a:p>
            <a:pPr lvl="0"/>
            <a:r>
              <a:rPr lang="en-US" sz="2000" dirty="0" smtClean="0"/>
              <a:t>Provide </a:t>
            </a:r>
            <a:r>
              <a:rPr lang="en-US" sz="2000" dirty="0"/>
              <a:t>data, including O3, PM and precursor measurements, to support model performance </a:t>
            </a:r>
            <a:r>
              <a:rPr lang="en-US" sz="2000" dirty="0" smtClean="0"/>
              <a:t>evaluation;</a:t>
            </a:r>
            <a:endParaRPr lang="en-US" sz="2000" dirty="0"/>
          </a:p>
          <a:p>
            <a:pPr lvl="0"/>
            <a:r>
              <a:rPr lang="en-US" sz="2000" dirty="0" smtClean="0"/>
              <a:t>Assess </a:t>
            </a:r>
            <a:r>
              <a:rPr lang="en-US" sz="2000" dirty="0"/>
              <a:t>potential impacts of oil and gas development on rural </a:t>
            </a:r>
            <a:r>
              <a:rPr lang="en-US" sz="2000" dirty="0" smtClean="0"/>
              <a:t>population areas;</a:t>
            </a:r>
            <a:endParaRPr lang="en-US" sz="2000" dirty="0"/>
          </a:p>
          <a:p>
            <a:pPr lvl="0"/>
            <a:r>
              <a:rPr lang="en-US" sz="2000" dirty="0" smtClean="0"/>
              <a:t>Incorporate WAQS </a:t>
            </a:r>
            <a:r>
              <a:rPr lang="en-US" sz="2000" dirty="0"/>
              <a:t>emissions </a:t>
            </a:r>
            <a:r>
              <a:rPr lang="en-US" sz="2000" dirty="0" smtClean="0"/>
              <a:t>in </a:t>
            </a:r>
            <a:r>
              <a:rPr lang="en-US" sz="2000" dirty="0"/>
              <a:t>area served and gap </a:t>
            </a:r>
            <a:r>
              <a:rPr lang="en-US" sz="2000" dirty="0" smtClean="0"/>
              <a:t>analysis;</a:t>
            </a:r>
          </a:p>
          <a:p>
            <a:pPr lvl="0"/>
            <a:r>
              <a:rPr lang="en-US" sz="2000" dirty="0" smtClean="0"/>
              <a:t>Provide recommendations for modifications to monitoring network configuration.</a:t>
            </a:r>
            <a:endParaRPr lang="en-US" sz="2000" dirty="0"/>
          </a:p>
          <a:p>
            <a:pPr marL="0" indent="0">
              <a:buNone/>
            </a:pPr>
            <a:endParaRPr lang="en-US" sz="2000" b="1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70124" y="1"/>
            <a:ext cx="4310118" cy="4884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mtClean="0">
                <a:solidFill>
                  <a:schemeClr val="bg1">
                    <a:lumMod val="75000"/>
                  </a:schemeClr>
                </a:solidFill>
              </a:rPr>
              <a:t>WAQS Monitoring Network Assessment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1543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BF1E0-33F4-4CB8-875F-3D1B031C3BCF}" type="slidenum">
              <a:rPr lang="en-US" smtClean="0"/>
              <a:t>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124" y="1"/>
            <a:ext cx="4310118" cy="488462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WAQS Monitoring Network 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Assessment</a:t>
            </a:r>
            <a:endParaRPr lang="en-US" sz="1800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628650" y="765313"/>
            <a:ext cx="7886700" cy="57166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Correlation Analysis</a:t>
            </a:r>
          </a:p>
          <a:p>
            <a:pPr marL="0" indent="0">
              <a:buNone/>
            </a:pPr>
            <a:r>
              <a:rPr lang="en-US" sz="2000" dirty="0" smtClean="0"/>
              <a:t>Goal: Identify overserved area</a:t>
            </a:r>
          </a:p>
          <a:p>
            <a:pPr marL="0" indent="0">
              <a:buNone/>
            </a:pPr>
            <a:r>
              <a:rPr lang="en-US" sz="2000" dirty="0" smtClean="0"/>
              <a:t>Criteria: Select monitor pairs with R2&gt;=0.8 and mass difference &lt; 10%</a:t>
            </a:r>
          </a:p>
          <a:p>
            <a:pPr marL="0" indent="0">
              <a:buNone/>
            </a:pPr>
            <a:r>
              <a:rPr lang="en-US" sz="2000" dirty="0"/>
              <a:t>Agnostic </a:t>
            </a:r>
            <a:r>
              <a:rPr lang="en-US" sz="2000" dirty="0" smtClean="0"/>
              <a:t>to </a:t>
            </a:r>
            <a:r>
              <a:rPr lang="en-US" sz="2000" dirty="0" err="1"/>
              <a:t>airshed</a:t>
            </a:r>
            <a:r>
              <a:rPr lang="en-US" sz="2000" dirty="0"/>
              <a:t> </a:t>
            </a:r>
            <a:r>
              <a:rPr lang="en-US" sz="2000" dirty="0" smtClean="0"/>
              <a:t>boundaries</a:t>
            </a:r>
            <a:endParaRPr lang="en-US" sz="2000" dirty="0"/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>Summary </a:t>
            </a:r>
          </a:p>
          <a:p>
            <a:r>
              <a:rPr lang="en-US" sz="2000" dirty="0" smtClean="0"/>
              <a:t>O3 – identified &gt;50 correlated monitors in both urban areas and O&amp;G development regions;</a:t>
            </a:r>
          </a:p>
          <a:p>
            <a:r>
              <a:rPr lang="en-US" sz="2000" dirty="0" smtClean="0"/>
              <a:t>NO2 – identified correlated monitors in Denver County, Uinta Basin, and near Sinclair Refinery in WY (</a:t>
            </a:r>
            <a:r>
              <a:rPr lang="en-US" sz="2000" dirty="0"/>
              <a:t>mass difference &lt; 13</a:t>
            </a:r>
            <a:r>
              <a:rPr lang="en-US" sz="2000" dirty="0" smtClean="0"/>
              <a:t>%);</a:t>
            </a:r>
          </a:p>
          <a:p>
            <a:r>
              <a:rPr lang="en-US" sz="2000" dirty="0" smtClean="0"/>
              <a:t>PM2.5FRM – correlated monitors primarily in Wasatch Front and NFR;</a:t>
            </a:r>
          </a:p>
          <a:p>
            <a:r>
              <a:rPr lang="en-US" sz="2000" dirty="0" smtClean="0"/>
              <a:t>PM2.5nonFRM/O3 – identified </a:t>
            </a:r>
            <a:r>
              <a:rPr lang="en-US" sz="2000" i="1" dirty="0" smtClean="0"/>
              <a:t>highly</a:t>
            </a:r>
            <a:r>
              <a:rPr lang="en-US" sz="2000" dirty="0" smtClean="0"/>
              <a:t> correlated IMPROVE/IMPORVE Protocol monitors;</a:t>
            </a:r>
          </a:p>
          <a:p>
            <a:r>
              <a:rPr lang="en-US" sz="2000" dirty="0" smtClean="0"/>
              <a:t>Detail map shows correlated NO2, O3 and PM2.5 monitors in Uinta and San Juan basins.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9825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2" y="0"/>
            <a:ext cx="9112976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BF1E0-33F4-4CB8-875F-3D1B031C3BCF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124" y="1"/>
            <a:ext cx="4310118" cy="488462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WAQS Monitoring Network 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Assessment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9451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2" y="0"/>
            <a:ext cx="9112976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BF1E0-33F4-4CB8-875F-3D1B031C3BCF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124" y="1"/>
            <a:ext cx="4310118" cy="488462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WAQS Monitoring Network 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Assessment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3512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2" y="0"/>
            <a:ext cx="9112976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BF1E0-33F4-4CB8-875F-3D1B031C3BCF}" type="slidenum">
              <a:rPr lang="en-US" smtClean="0"/>
              <a:t>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124" y="1"/>
            <a:ext cx="4310118" cy="488462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WAQS Monitoring Network 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Assessment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3512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2" y="0"/>
            <a:ext cx="9112976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BF1E0-33F4-4CB8-875F-3D1B031C3BCF}" type="slidenum">
              <a:rPr lang="en-US" smtClean="0"/>
              <a:t>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124" y="1"/>
            <a:ext cx="4310118" cy="488462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WAQS Monitoring Network 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Assessment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912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BF1E0-33F4-4CB8-875F-3D1B031C3BCF}" type="slidenum">
              <a:rPr lang="en-US" smtClean="0"/>
              <a:t>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124" y="1"/>
            <a:ext cx="4310118" cy="488462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WAQS Monitoring Network 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Assessment</a:t>
            </a:r>
            <a:endParaRPr lang="en-US" sz="1800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628650" y="765313"/>
            <a:ext cx="7886700" cy="579626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b="1" dirty="0" smtClean="0"/>
              <a:t>Area Served and Gap Analysis</a:t>
            </a:r>
          </a:p>
          <a:p>
            <a:pPr marL="0" indent="0">
              <a:buNone/>
            </a:pPr>
            <a:r>
              <a:rPr lang="en-US" sz="2000" dirty="0" smtClean="0"/>
              <a:t>Goal: Identify underserved areas</a:t>
            </a:r>
          </a:p>
          <a:p>
            <a:pPr marL="0" indent="0">
              <a:buNone/>
            </a:pPr>
            <a:r>
              <a:rPr lang="en-US" sz="2000" dirty="0" smtClean="0"/>
              <a:t>Method: Examine maps of monitored areas with emissions proxy overlays</a:t>
            </a:r>
          </a:p>
          <a:p>
            <a:pPr marL="0" indent="0">
              <a:buNone/>
            </a:pPr>
            <a:r>
              <a:rPr lang="en-US" sz="2000" dirty="0" smtClean="0"/>
              <a:t>Incorporates </a:t>
            </a:r>
            <a:r>
              <a:rPr lang="en-US" sz="2000" dirty="0" err="1" smtClean="0"/>
              <a:t>airshed</a:t>
            </a:r>
            <a:r>
              <a:rPr lang="en-US" sz="2000" dirty="0" smtClean="0"/>
              <a:t>, Thiessen polygon and monitor spatial extents</a:t>
            </a:r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>Key recommendations</a:t>
            </a:r>
          </a:p>
          <a:p>
            <a:r>
              <a:rPr lang="en-US" sz="2000" dirty="0" smtClean="0"/>
              <a:t>Add O3 monitoring in Wyoming Powder River Basin and near Laramie (corroborated by WDEQ);</a:t>
            </a:r>
          </a:p>
          <a:p>
            <a:r>
              <a:rPr lang="en-US" sz="2000" dirty="0" smtClean="0"/>
              <a:t>Address dearth of NO2 monitoring in and downwind of DJ Basin; possibly add VOC monitoring to address health </a:t>
            </a:r>
            <a:r>
              <a:rPr lang="en-US" sz="2000" dirty="0" smtClean="0"/>
              <a:t>effects</a:t>
            </a:r>
            <a:r>
              <a:rPr lang="en-US" sz="2000" dirty="0" smtClean="0"/>
              <a:t>, public safety, benefit MPE;</a:t>
            </a:r>
          </a:p>
          <a:p>
            <a:r>
              <a:rPr lang="en-US" sz="2000" dirty="0" smtClean="0"/>
              <a:t>Add O3 monitors to serve rural communities in </a:t>
            </a:r>
            <a:r>
              <a:rPr lang="en-US" sz="2000" dirty="0"/>
              <a:t>E</a:t>
            </a:r>
            <a:r>
              <a:rPr lang="en-US" sz="2000" dirty="0" smtClean="0"/>
              <a:t>astern Colorado, possibly identify additional NAAs;</a:t>
            </a:r>
          </a:p>
          <a:p>
            <a:r>
              <a:rPr lang="en-US" sz="2000" dirty="0" smtClean="0"/>
              <a:t>Conduct O3 monitoring to establish O3 baseline for Trinidad, Colorado;</a:t>
            </a:r>
          </a:p>
          <a:p>
            <a:r>
              <a:rPr lang="en-US" sz="2000" dirty="0" smtClean="0"/>
              <a:t>Redistribute O3 monitors from overserved basins (e.g. Roaring Fork/Glenwood basin has eight O3 active monitors and Grand Junction/Delta County basin has one);</a:t>
            </a:r>
          </a:p>
          <a:p>
            <a:r>
              <a:rPr lang="en-US" sz="2000" dirty="0" smtClean="0"/>
              <a:t>Add O3 &amp; NO2 monitoring in north central Montana;</a:t>
            </a:r>
          </a:p>
          <a:p>
            <a:r>
              <a:rPr lang="en-US" sz="2000" dirty="0" smtClean="0"/>
              <a:t>Additional recommendations in report.</a:t>
            </a:r>
          </a:p>
        </p:txBody>
      </p:sp>
    </p:spTree>
    <p:extLst>
      <p:ext uri="{BB962C8B-B14F-4D97-AF65-F5344CB8AC3E}">
        <p14:creationId xmlns:p14="http://schemas.microsoft.com/office/powerpoint/2010/main" val="181300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5392</TotalTime>
  <Words>825</Words>
  <Application>Microsoft Office PowerPoint</Application>
  <PresentationFormat>On-screen Show (4:3)</PresentationFormat>
  <Paragraphs>130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WAQS Monitoring Network Assessment </vt:lpstr>
      <vt:lpstr>PowerPoint Presentation</vt:lpstr>
      <vt:lpstr>PowerPoint Presentation</vt:lpstr>
      <vt:lpstr>WAQS Monitoring Network Assessment</vt:lpstr>
      <vt:lpstr>WAQS Monitoring Network Assessment</vt:lpstr>
      <vt:lpstr>WAQS Monitoring Network Assessment</vt:lpstr>
      <vt:lpstr>WAQS Monitoring Network Assessment</vt:lpstr>
      <vt:lpstr>WAQS Monitoring Network Assessment</vt:lpstr>
      <vt:lpstr>WAQS Monitoring Network Assessment</vt:lpstr>
      <vt:lpstr>WAQS Monitoring Network Assessment</vt:lpstr>
      <vt:lpstr>WAQS Monitoring Network Assessment</vt:lpstr>
      <vt:lpstr>WAQS Monitoring Network Assessment</vt:lpstr>
      <vt:lpstr>WAQS Monitoring Network Assessment</vt:lpstr>
      <vt:lpstr>WAQS Monitoring Network Assessment</vt:lpstr>
      <vt:lpstr>WAQS Monitoring Network Assessment</vt:lpstr>
      <vt:lpstr>WAQS Monitoring Network Assessment</vt:lpstr>
      <vt:lpstr>WAQS Monitoring Network Assessment</vt:lpstr>
      <vt:lpstr>WAQS Monitoring Network Assessment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Ames Roger</dc:creator>
  <cp:lastModifiedBy>Ames Roger</cp:lastModifiedBy>
  <cp:revision>544</cp:revision>
  <dcterms:created xsi:type="dcterms:W3CDTF">2016-10-06T16:35:28Z</dcterms:created>
  <dcterms:modified xsi:type="dcterms:W3CDTF">2017-05-10T15:38:17Z</dcterms:modified>
</cp:coreProperties>
</file>